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98" r:id="rId5"/>
    <p:sldId id="300" r:id="rId6"/>
    <p:sldId id="304" r:id="rId7"/>
    <p:sldId id="305" r:id="rId8"/>
    <p:sldId id="306" r:id="rId9"/>
    <p:sldId id="307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60B6F7-3ED4-4402-9F21-8183DF93652A}">
          <p14:sldIdLst>
            <p14:sldId id="298"/>
            <p14:sldId id="300"/>
            <p14:sldId id="304"/>
            <p14:sldId id="305"/>
            <p14:sldId id="306"/>
            <p14:sldId id="307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712" autoAdjust="0"/>
  </p:normalViewPr>
  <p:slideViewPr>
    <p:cSldViewPr snapToGrid="0">
      <p:cViewPr varScale="1">
        <p:scale>
          <a:sx n="94" d="100"/>
          <a:sy n="94" d="100"/>
        </p:scale>
        <p:origin x="760" y="192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10/27/22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0402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2811053"/>
            <a:ext cx="8991600" cy="1261295"/>
          </a:xfrm>
        </p:spPr>
        <p:txBody>
          <a:bodyPr/>
          <a:lstStyle/>
          <a:p>
            <a:pPr algn="ctr"/>
            <a:r>
              <a:rPr lang="sr-Cyrl-BA" dirty="0"/>
              <a:t>ЗАКЉУЧЦИ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455368"/>
          </a:xfrm>
        </p:spPr>
        <p:txBody>
          <a:bodyPr/>
          <a:lstStyle/>
          <a:p>
            <a:r>
              <a:rPr lang="sr-Cyrl-BA" dirty="0"/>
              <a:t>ДАНИ ОСИГУРАЊА РЕПУБЛИКЕ СРПСКЕ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9780588" y="4275430"/>
            <a:ext cx="2411411" cy="327128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>
              <a:lnSpc>
                <a:spcPts val="1000"/>
              </a:lnSpc>
            </a:pPr>
            <a:r>
              <a:rPr lang="sr-Cyrl-BA" sz="36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Бања Лука</a:t>
            </a: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03DB22-D65F-1E51-AC8F-275025798AD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545329-088E-33BC-14A5-48060830E0B0}"/>
              </a:ext>
            </a:extLst>
          </p:cNvPr>
          <p:cNvSpPr txBox="1"/>
          <p:nvPr/>
        </p:nvSpPr>
        <p:spPr>
          <a:xfrm>
            <a:off x="349135" y="544608"/>
            <a:ext cx="11410865" cy="5298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  <a:buFont typeface="+mj-lt"/>
              <a:buAutoNum type="arabicPeriod"/>
            </a:pPr>
            <a:r>
              <a:rPr lang="sr-Latn-BA" sz="24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Тржиште осигурања у Републици Српској</a:t>
            </a:r>
            <a:endParaRPr lang="en-US" sz="2400" b="1" kern="0" cap="all" dirty="0">
              <a:solidFill>
                <a:srgbClr val="595959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457200" indent="-228600">
              <a:spcBef>
                <a:spcPts val="2000"/>
              </a:spcBef>
              <a:spcAft>
                <a:spcPts val="1000"/>
              </a:spcAft>
            </a:pPr>
            <a:r>
              <a:rPr lang="sr-Cyrl-BA" sz="24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Драженка Јањанин</a:t>
            </a:r>
          </a:p>
          <a:p>
            <a:pPr marL="471170" indent="-242570" algn="just">
              <a:spcAft>
                <a:spcPts val="600"/>
              </a:spcAft>
            </a:pPr>
            <a:r>
              <a:rPr lang="en-US" sz="2800" b="1" dirty="0">
                <a:solidFill>
                  <a:srgbClr val="1D824C"/>
                </a:solidFill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sr-Cyrl-BA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циљу очувања стабилности сектора осигурања и неутралисања актуелних макроекономских утицаја, постоји висок ниво потребе за прелазак на захтјеве солвентности који су засновани на вредновању ризика, али уз опрезан и постепен приступ.</a:t>
            </a:r>
            <a:endParaRPr lang="en-US" sz="28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1170" indent="-242570" algn="just">
              <a:spcAft>
                <a:spcPts val="600"/>
              </a:spcAft>
            </a:pPr>
            <a:r>
              <a:rPr lang="en-US" sz="2800" b="1" dirty="0">
                <a:solidFill>
                  <a:srgbClr val="1D824C"/>
                </a:solidFill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sr-Cyrl-BA" sz="2800" b="1" dirty="0">
                <a:solidFill>
                  <a:srgbClr val="1D824C"/>
                </a:solidFill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Регулаторна релаксација, у смислу одгађања почетка примјене одређених законских одредби, те стандарда солвентности и финансијског извјештавања, не значи „</a:t>
            </a:r>
            <a:r>
              <a:rPr lang="sl-SI" sz="2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status quo</a:t>
            </a:r>
            <a:r>
              <a:rPr lang="ru-RU" sz="2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већ захтјева изразито проактиван и интензиван приступ друштава у припреми за исте.</a:t>
            </a:r>
            <a:endParaRPr lang="en-US" sz="28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F81A83-9EE6-EA5D-F7C3-60444841C15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685905" y="6371351"/>
            <a:ext cx="6074095" cy="432000"/>
          </a:xfrm>
          <a:solidFill>
            <a:srgbClr val="00B0F0"/>
          </a:solidFill>
        </p:spPr>
        <p:txBody>
          <a:bodyPr/>
          <a:lstStyle/>
          <a:p>
            <a:r>
              <a:rPr lang="ru-RU" sz="1600" b="1" dirty="0"/>
              <a:t>ДАНИ ОСИГУРАЊА РЕПУБЛИКЕ СРПСКЕ, 27., 28. ОКТОБАР  2022.</a:t>
            </a:r>
            <a:endParaRPr lang="en-US" sz="1800" b="1" noProof="0" dirty="0"/>
          </a:p>
        </p:txBody>
      </p:sp>
    </p:spTree>
    <p:extLst>
      <p:ext uri="{BB962C8B-B14F-4D97-AF65-F5344CB8AC3E}">
        <p14:creationId xmlns:p14="http://schemas.microsoft.com/office/powerpoint/2010/main" val="221038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03DB22-D65F-1E51-AC8F-275025798AD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545329-088E-33BC-14A5-48060830E0B0}"/>
              </a:ext>
            </a:extLst>
          </p:cNvPr>
          <p:cNvSpPr txBox="1"/>
          <p:nvPr/>
        </p:nvSpPr>
        <p:spPr>
          <a:xfrm>
            <a:off x="266007" y="225415"/>
            <a:ext cx="11493993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ctr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  <a:buAutoNum type="arabicPeriod" startAt="2"/>
            </a:pPr>
            <a:r>
              <a:rPr lang="sr-Latn-BA" sz="24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УТИЦАЈ  ИНФЛАЦИЈЕ  НА  ДОВОЉНОСТ  ПРЕМИЈЕ  У ОСИГУРАЊУ  ОД  АУТООДГОВОРНОСТ</a:t>
            </a:r>
          </a:p>
          <a:p>
            <a:pPr lvl="0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</a:pPr>
            <a:r>
              <a:rPr lang="sr-Cyrl-BA" sz="24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ПРОФ.ДР ЈЕЛЕНА КОЧОВИЋ</a:t>
            </a:r>
          </a:p>
          <a:p>
            <a:pPr lvl="0" algn="just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</a:pPr>
            <a:r>
              <a:rPr lang="en-US" sz="2400" b="1" dirty="0">
                <a:solidFill>
                  <a:srgbClr val="1D824C"/>
                </a:solidFill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sr-Cyrl-BA" sz="24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Раст стопе инфлације у комбинацији са бржим растом штета од премија и исувише високим трошковима  спровођења осигурања угрожава довољност премије у осигурању од аутоодговорности.</a:t>
            </a:r>
          </a:p>
          <a:p>
            <a:pPr lvl="0" algn="just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</a:pPr>
            <a:r>
              <a:rPr lang="en-US" sz="2400" b="1" dirty="0">
                <a:solidFill>
                  <a:srgbClr val="1D824C"/>
                </a:solidFill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sr-Latn-BA" sz="2400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Спроведена анализа показује да је потребно повећати минималну тарифну премију у овој врсти осигурања у Србији, Републици Српској и у Црној Гори.</a:t>
            </a:r>
          </a:p>
          <a:p>
            <a:pPr lvl="0" algn="just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</a:pPr>
            <a:r>
              <a:rPr lang="en-US" sz="2400" b="1" dirty="0">
                <a:solidFill>
                  <a:srgbClr val="1D824C"/>
                </a:solidFill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sr-Cyrl-BA" sz="2400" b="1" dirty="0">
                <a:solidFill>
                  <a:srgbClr val="1D824C"/>
                </a:solidFill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Повећање премије АО је предуслов за обезбеђење солвентности осигуравача на тржишту на коме је ово доминантна врста осигурања и у интересу је осигураника, да би осигуравачи били способни за измирење обавеза према њима у будућности.</a:t>
            </a:r>
            <a:endParaRPr lang="sr-Latn-BA" sz="24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662C02E-9ACE-A1E8-0804-B5CA274D97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685905" y="6371351"/>
            <a:ext cx="6074095" cy="432000"/>
          </a:xfrm>
          <a:solidFill>
            <a:srgbClr val="00B0F0"/>
          </a:solidFill>
        </p:spPr>
        <p:txBody>
          <a:bodyPr/>
          <a:lstStyle/>
          <a:p>
            <a:r>
              <a:rPr lang="ru-RU" sz="1600" b="1" dirty="0"/>
              <a:t>ДАНИ ОСИГУРАЊА РЕПУБЛИКЕ СРПСКЕ, 27., 28. ОКТОБАР  2022.</a:t>
            </a:r>
            <a:endParaRPr lang="en-US" sz="1800" b="1" noProof="0" dirty="0"/>
          </a:p>
        </p:txBody>
      </p:sp>
    </p:spTree>
    <p:extLst>
      <p:ext uri="{BB962C8B-B14F-4D97-AF65-F5344CB8AC3E}">
        <p14:creationId xmlns:p14="http://schemas.microsoft.com/office/powerpoint/2010/main" val="52621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03DB22-D65F-1E51-AC8F-275025798AD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545329-088E-33BC-14A5-48060830E0B0}"/>
              </a:ext>
            </a:extLst>
          </p:cNvPr>
          <p:cNvSpPr txBox="1"/>
          <p:nvPr/>
        </p:nvSpPr>
        <p:spPr>
          <a:xfrm>
            <a:off x="114693" y="364578"/>
            <a:ext cx="11962614" cy="6006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2000"/>
              </a:spcBef>
              <a:spcAft>
                <a:spcPts val="600"/>
              </a:spcAft>
              <a:buClr>
                <a:srgbClr val="595959"/>
              </a:buClr>
            </a:pPr>
            <a:r>
              <a:rPr lang="sr-Latn-BA" sz="20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3. </a:t>
            </a:r>
            <a:r>
              <a:rPr lang="ru-RU" sz="20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дигитализација сектора осигурања као нужан услов развоја у</a:t>
            </a:r>
            <a:br>
              <a:rPr lang="ru-RU" sz="20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</a:br>
            <a:r>
              <a:rPr lang="ru-RU" sz="20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      постпандемијском периоду</a:t>
            </a:r>
          </a:p>
          <a:p>
            <a:pPr lvl="0">
              <a:spcBef>
                <a:spcPts val="2000"/>
              </a:spcBef>
              <a:spcAft>
                <a:spcPts val="600"/>
              </a:spcAft>
              <a:buClr>
                <a:srgbClr val="595959"/>
              </a:buClr>
            </a:pPr>
            <a:r>
              <a:rPr lang="sr-Cyrl-BA" sz="20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модератор: синиша куртеш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Clr>
                <a:srgbClr val="595959"/>
              </a:buClr>
            </a:pPr>
            <a:r>
              <a:rPr lang="en-US" sz="1800" b="1" dirty="0">
                <a:solidFill>
                  <a:srgbClr val="1D824C"/>
                </a:solidFill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sr-Cyrl-BA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Имајући у виду позитивна искуства самих процеса дигитализације у уређењу и унапређењу тржишта осигурања у земљама региона, предлаже се </a:t>
            </a:r>
            <a:r>
              <a:rPr lang="ru-RU" sz="18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формирање Информационог центра друштава за осигурање Републике Српске (ИЦ ДОРС) </a:t>
            </a: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 следећим циљевима:</a:t>
            </a:r>
          </a:p>
          <a:p>
            <a:pPr marL="285750" lvl="0" indent="-285750">
              <a:buClr>
                <a:srgbClr val="595959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Успостављање јединствене базе података о издатим полисама и регистрованим штетама у области аутоодговорности као и регистрованим штетама по каско полисама;</a:t>
            </a:r>
          </a:p>
          <a:p>
            <a:pPr marL="285750" lvl="0" indent="-285750">
              <a:buClr>
                <a:srgbClr val="595959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Успоставити  дигиталну примјену Бонус/Малус система односно дигитално тарифирање у складу са законом и поџаконским актима;</a:t>
            </a:r>
          </a:p>
          <a:p>
            <a:pPr marL="285750" lvl="0" indent="-285750">
              <a:buClr>
                <a:srgbClr val="595959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Драстично смањенити могућност фалсификовања полиса АО и превара у штетама;</a:t>
            </a:r>
          </a:p>
          <a:p>
            <a:pPr marL="285750" lvl="0" indent="-285750">
              <a:buClr>
                <a:srgbClr val="595959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Смањити трошкове спровођења осигурања у свим друштвима са циљем обезбјеђивања адекватних средстава за исплату штета с обзиром на високу инфлацију која је задесила и овај сектор;</a:t>
            </a:r>
          </a:p>
          <a:p>
            <a:pPr marL="285750" lvl="0" indent="-285750">
              <a:buClr>
                <a:srgbClr val="595959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Имплементацијом ИЦ ДОРС успоставити апсолутну контролу над тржиштем осигурања АО.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595959"/>
              </a:buClr>
            </a:pPr>
            <a:r>
              <a:rPr lang="en-US" sz="1800" b="1" dirty="0">
                <a:solidFill>
                  <a:srgbClr val="1D824C"/>
                </a:solidFill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sr-Cyrl-BA" sz="1800" b="1" dirty="0">
                <a:solidFill>
                  <a:srgbClr val="1D824C"/>
                </a:solidFill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 би се ови циљеви спровели, потребно је допунити закон о друштвима за осигурање у Републици Српској и то по хитном поступку гђе би се јасно дефинисало успостављање ИЦ ДОРС између друштава за осигурања са горе наведеним циљевима или </a:t>
            </a:r>
            <a:r>
              <a:rPr lang="ru-RU" sz="1800" noProof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кроз</a:t>
            </a: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подаконске</a:t>
            </a:r>
            <a:r>
              <a:rPr lang="ru-RU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акте регулаторне институције захтјевати од друштава за осигурање евиденцију издавања полиса АО у реалном времену у јединиственом информационом систему.</a:t>
            </a:r>
            <a:endParaRPr lang="en-US" sz="18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52F6905F-8FB7-8758-EA79-A1C1ED0A18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685905" y="6371351"/>
            <a:ext cx="6074095" cy="432000"/>
          </a:xfrm>
          <a:solidFill>
            <a:srgbClr val="00B0F0"/>
          </a:solidFill>
        </p:spPr>
        <p:txBody>
          <a:bodyPr/>
          <a:lstStyle/>
          <a:p>
            <a:r>
              <a:rPr lang="ru-RU" sz="1600" b="1" dirty="0"/>
              <a:t>ДАНИ ОСИГУРАЊА РЕПУБЛИКЕ СРПСКЕ, 27., 28. ОКТОБАР  2022.</a:t>
            </a:r>
            <a:endParaRPr lang="en-US" sz="1800" b="1" noProof="0" dirty="0"/>
          </a:p>
        </p:txBody>
      </p:sp>
    </p:spTree>
    <p:extLst>
      <p:ext uri="{BB962C8B-B14F-4D97-AF65-F5344CB8AC3E}">
        <p14:creationId xmlns:p14="http://schemas.microsoft.com/office/powerpoint/2010/main" val="41882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03DB22-D65F-1E51-AC8F-275025798AD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545329-088E-33BC-14A5-48060830E0B0}"/>
              </a:ext>
            </a:extLst>
          </p:cNvPr>
          <p:cNvSpPr txBox="1"/>
          <p:nvPr/>
        </p:nvSpPr>
        <p:spPr>
          <a:xfrm>
            <a:off x="114693" y="226079"/>
            <a:ext cx="11962614" cy="6391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</a:pPr>
            <a:r>
              <a:rPr lang="sr-Latn-BA" sz="24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4. </a:t>
            </a:r>
            <a:r>
              <a:rPr lang="ru-RU" sz="2400" b="1" kern="0" cap="all" dirty="0">
                <a:solidFill>
                  <a:srgbClr val="59595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трЕндови у сектору осигурања са фокусом на добровољно здравствено осигурање</a:t>
            </a:r>
          </a:p>
          <a:p>
            <a:pPr lvl="0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</a:pPr>
            <a:r>
              <a:rPr lang="sr-Cyrl-BA" sz="2400" b="1" kern="0" cap="all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модератор: дарко ступар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595959"/>
              </a:buClr>
            </a:pPr>
            <a:r>
              <a:rPr lang="en-US" sz="2200" b="1" dirty="0">
                <a:solidFill>
                  <a:srgbClr val="1D824C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☐</a:t>
            </a:r>
            <a:r>
              <a:rPr lang="sr-Cyrl-BA" sz="2200" b="1" dirty="0">
                <a:solidFill>
                  <a:srgbClr val="595959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	</a:t>
            </a:r>
            <a:r>
              <a:rPr lang="ru-RU" sz="24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Неопходност промјене законског оквира </a:t>
            </a:r>
            <a:r>
              <a:rPr lang="ru-RU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којим се третира “Закон о порезу на доходак” И “Закону о доприносима” у смислу ослобађања плаћања пореза на доходак И пореза И доприноса у одређеном износу како би се стимулисао развој ове врсте осигурања. </a:t>
            </a:r>
            <a:endParaRPr lang="sr-Cyrl-BA" sz="2400" dirty="0">
              <a:solidFill>
                <a:srgbClr val="595959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595959"/>
              </a:buClr>
            </a:pPr>
            <a:r>
              <a:rPr lang="en-US" sz="2400" b="1" dirty="0">
                <a:solidFill>
                  <a:srgbClr val="1D824C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☐</a:t>
            </a:r>
            <a:r>
              <a:rPr lang="sr-Cyrl-BA" sz="24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	</a:t>
            </a:r>
            <a:r>
              <a:rPr lang="sr-Cyrl-BA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Неопходност одређивања адекватне висине премије, квалитетно управљање штетама кроз праћење комплетног процеса здравственог прегледа у циљу спречавања</a:t>
            </a:r>
            <a:r>
              <a:rPr lang="sr-Latn-RS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sr-Latn-RS" sz="2400" i="1" dirty="0" err="1">
                <a:solidFill>
                  <a:srgbClr val="595959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overtreatment</a:t>
            </a:r>
            <a:r>
              <a:rPr lang="sr-Latn-RS" sz="2400" i="1" dirty="0">
                <a:solidFill>
                  <a:srgbClr val="595959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-a</a:t>
            </a:r>
            <a:r>
              <a:rPr lang="sr-Cyrl-BA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sr-Cyrl-BA" sz="2400" dirty="0">
              <a:solidFill>
                <a:srgbClr val="595959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595959"/>
              </a:buClr>
            </a:pPr>
            <a:r>
              <a:rPr lang="en-US" sz="2400" b="1" dirty="0">
                <a:solidFill>
                  <a:srgbClr val="1D824C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☐</a:t>
            </a:r>
            <a:r>
              <a:rPr lang="sr-Cyrl-BA" sz="2400" b="1" dirty="0">
                <a:solidFill>
                  <a:srgbClr val="1D824C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	</a:t>
            </a:r>
            <a:r>
              <a:rPr lang="ru-RU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Неопходност креирања квалитетне мреже здравствених институција.</a:t>
            </a:r>
            <a:endParaRPr lang="sr-Cyrl-BA" sz="2400" dirty="0">
              <a:solidFill>
                <a:srgbClr val="595959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595959"/>
              </a:buClr>
            </a:pPr>
            <a:r>
              <a:rPr lang="en-US" sz="2400" b="1" dirty="0">
                <a:solidFill>
                  <a:srgbClr val="1D824C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☐	</a:t>
            </a:r>
            <a:r>
              <a:rPr lang="ru-RU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Неопходност праћења задовољства корисника кроз сопствени систем и/или подршку партнерске асистенцијске куће.</a:t>
            </a:r>
          </a:p>
          <a:p>
            <a:pPr marL="471170" indent="-242570" algn="just">
              <a:spcAft>
                <a:spcPts val="600"/>
              </a:spcAft>
              <a:tabLst>
                <a:tab pos="715645" algn="l"/>
              </a:tabLst>
            </a:pPr>
            <a:endParaRPr lang="en-US" sz="2400" dirty="0">
              <a:solidFill>
                <a:srgbClr val="595959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22D40856-EC87-81F7-9639-F5BEA17FBF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685905" y="6371351"/>
            <a:ext cx="6074095" cy="432000"/>
          </a:xfrm>
          <a:solidFill>
            <a:srgbClr val="00B0F0"/>
          </a:solidFill>
        </p:spPr>
        <p:txBody>
          <a:bodyPr/>
          <a:lstStyle/>
          <a:p>
            <a:r>
              <a:rPr lang="ru-RU" sz="1600" b="1" dirty="0"/>
              <a:t>ДАНИ ОСИГУРАЊА РЕПУБЛИКЕ СРПСКЕ, 27., 28. ОКТОБАР  2022.</a:t>
            </a:r>
            <a:endParaRPr lang="en-US" sz="1800" b="1" noProof="0" dirty="0"/>
          </a:p>
        </p:txBody>
      </p:sp>
    </p:spTree>
    <p:extLst>
      <p:ext uri="{BB962C8B-B14F-4D97-AF65-F5344CB8AC3E}">
        <p14:creationId xmlns:p14="http://schemas.microsoft.com/office/powerpoint/2010/main" val="35957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03DB22-D65F-1E51-AC8F-275025798AD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545329-088E-33BC-14A5-48060830E0B0}"/>
              </a:ext>
            </a:extLst>
          </p:cNvPr>
          <p:cNvSpPr txBox="1"/>
          <p:nvPr/>
        </p:nvSpPr>
        <p:spPr>
          <a:xfrm>
            <a:off x="114693" y="311852"/>
            <a:ext cx="11962614" cy="579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</a:pPr>
            <a:r>
              <a:rPr lang="sr-Latn-BA" sz="2400" b="1" kern="0" cap="all" dirty="0">
                <a:solidFill>
                  <a:srgbClr val="595959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5. </a:t>
            </a:r>
            <a:r>
              <a:rPr lang="ru-RU" sz="2400" b="1" kern="0" cap="all" dirty="0">
                <a:solidFill>
                  <a:srgbClr val="595959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успостављање јединствених критеријума за процјену штета у аутоодговорности</a:t>
            </a:r>
          </a:p>
          <a:p>
            <a:pPr lvl="0">
              <a:spcBef>
                <a:spcPts val="2000"/>
              </a:spcBef>
              <a:spcAft>
                <a:spcPts val="1000"/>
              </a:spcAft>
              <a:buClr>
                <a:srgbClr val="595959"/>
              </a:buClr>
            </a:pPr>
            <a:r>
              <a:rPr lang="sr-Cyrl-BA" sz="2400" b="1" kern="0" cap="all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модератор: миломир дурмић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595959"/>
              </a:buClr>
            </a:pPr>
            <a:r>
              <a:rPr lang="en-US" sz="1800" b="1" dirty="0">
                <a:solidFill>
                  <a:srgbClr val="1D824C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☐</a:t>
            </a:r>
            <a:r>
              <a:rPr lang="en-US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	</a:t>
            </a:r>
            <a:r>
              <a:rPr lang="ru-RU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Оријентациони критеријуми за видове правичне новчане накнаде нематеријалне штете усаглашени су на панелу за уједначавање судске праксе из грађанске области одржаном, 29.10.2015. године али се исти не примјењују доследно и они као такви нису обавезујући за поступајуће судије.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595959"/>
              </a:buClr>
            </a:pPr>
            <a:r>
              <a:rPr lang="en-US" sz="2400" b="1" dirty="0">
                <a:solidFill>
                  <a:srgbClr val="1D824C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☐</a:t>
            </a:r>
            <a:r>
              <a:rPr lang="en-US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	</a:t>
            </a:r>
            <a:r>
              <a:rPr lang="ru-RU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Упутити захтјев Врховном суду Републике Српске испред Удружења осигуравача Републике Српске за израду НОВИХ, УСАГЛАШЕНИХ јединствених критеријума за накнаду нематеријане штете и тражити доследну примјену истих.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595959"/>
              </a:buClr>
            </a:pPr>
            <a:r>
              <a:rPr lang="en-US" sz="2400" b="1" dirty="0">
                <a:solidFill>
                  <a:srgbClr val="1D824C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☐</a:t>
            </a:r>
            <a:r>
              <a:rPr lang="en-US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	</a:t>
            </a:r>
            <a:r>
              <a:rPr lang="ru-RU" sz="24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Упутити захтјев Министарству финансија  Републике Српске да се изврши допуна Закона о обавезним осигурањима у саобраћају у дијелу дефинисања јединствених критеријумима за накнаду нематеријалне штете.</a:t>
            </a:r>
            <a:endParaRPr lang="en-US" sz="2400" dirty="0">
              <a:solidFill>
                <a:srgbClr val="595959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5648C4B2-D98E-A953-5666-2EE5FBEED7F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685905" y="6371351"/>
            <a:ext cx="6074095" cy="432000"/>
          </a:xfrm>
          <a:solidFill>
            <a:srgbClr val="00B0F0"/>
          </a:solidFill>
        </p:spPr>
        <p:txBody>
          <a:bodyPr/>
          <a:lstStyle/>
          <a:p>
            <a:r>
              <a:rPr lang="ru-RU" sz="1600" b="1" dirty="0"/>
              <a:t>ДАНИ ОСИГУРАЊА РЕПУБЛИКЕ СРПСКЕ, 27., 28. ОКТОБАР  2022.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9749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Placeholder 31" descr="hand clapping">
            <a:extLst>
              <a:ext uri="{FF2B5EF4-FFF2-40B4-BE49-F238E27FC236}">
                <a16:creationId xmlns:a16="http://schemas.microsoft.com/office/drawing/2014/main" id="{AAB6EE12-FEF8-FB41-A909-0DA61D7725C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674"/>
            <a:ext cx="9780102" cy="6804025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6C38D7A9-9299-4108-BB08-026F4B9CA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6268" y="2819707"/>
            <a:ext cx="7525732" cy="885027"/>
          </a:xfrm>
        </p:spPr>
        <p:txBody>
          <a:bodyPr/>
          <a:lstStyle/>
          <a:p>
            <a:pPr algn="ctr"/>
            <a:r>
              <a:rPr lang="sr-Cyrl-BA" sz="4800" dirty="0"/>
              <a:t>ХВАЛА  НА  УЧЕШЋУ</a:t>
            </a:r>
            <a:endParaRPr lang="en-US" sz="480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D8A1232-50A8-4535-AAF9-7F4180EAA0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28858" y="6371351"/>
            <a:ext cx="3251413" cy="432000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sr-Cyrl-BA" dirty="0"/>
              <a:t>ВИДИМО СЕ СЛЕДЕЋЕ ГОДИНЕ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1814EC9-246A-4C6E-941E-5774FE72F08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90D0D0-7C1D-47FF-A2F0-9937AA567A3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124</TotalTime>
  <Words>701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MS Gothic</vt:lpstr>
      <vt:lpstr>Arial</vt:lpstr>
      <vt:lpstr>Calibri</vt:lpstr>
      <vt:lpstr>Candara</vt:lpstr>
      <vt:lpstr>Corbel</vt:lpstr>
      <vt:lpstr>Georgia</vt:lpstr>
      <vt:lpstr>Times New Roman</vt:lpstr>
      <vt:lpstr>Office Theme</vt:lpstr>
      <vt:lpstr>ЗАКЉУЧЦИ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 НА  УЧЕШЋУ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ZAKLJUČCI</dc:title>
  <dc:creator>Valentino Janković</dc:creator>
  <cp:lastModifiedBy>Valentino Janković</cp:lastModifiedBy>
  <cp:revision>9</cp:revision>
  <dcterms:created xsi:type="dcterms:W3CDTF">2022-10-26T12:59:29Z</dcterms:created>
  <dcterms:modified xsi:type="dcterms:W3CDTF">2022-10-27T08:18:37Z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